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62" r:id="rId3"/>
  </p:sldMasterIdLst>
  <p:handoutMasterIdLst>
    <p:handoutMasterId r:id="rId40"/>
  </p:handoutMasterIdLst>
  <p:sldIdLst>
    <p:sldId id="290" r:id="rId4"/>
    <p:sldId id="407" r:id="rId5"/>
    <p:sldId id="399" r:id="rId6"/>
    <p:sldId id="405" r:id="rId7"/>
    <p:sldId id="403" r:id="rId8"/>
    <p:sldId id="404" r:id="rId9"/>
    <p:sldId id="408" r:id="rId10"/>
    <p:sldId id="410" r:id="rId11"/>
    <p:sldId id="406" r:id="rId12"/>
    <p:sldId id="409" r:id="rId13"/>
    <p:sldId id="400" r:id="rId14"/>
    <p:sldId id="401" r:id="rId15"/>
    <p:sldId id="372" r:id="rId16"/>
    <p:sldId id="374" r:id="rId17"/>
    <p:sldId id="375" r:id="rId18"/>
    <p:sldId id="377" r:id="rId19"/>
    <p:sldId id="387" r:id="rId20"/>
    <p:sldId id="378" r:id="rId21"/>
    <p:sldId id="379" r:id="rId22"/>
    <p:sldId id="381" r:id="rId23"/>
    <p:sldId id="382" r:id="rId24"/>
    <p:sldId id="383" r:id="rId25"/>
    <p:sldId id="388" r:id="rId26"/>
    <p:sldId id="384" r:id="rId27"/>
    <p:sldId id="389" r:id="rId28"/>
    <p:sldId id="376" r:id="rId29"/>
    <p:sldId id="386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402" r:id="rId38"/>
    <p:sldId id="397" r:id="rId39"/>
  </p:sldIdLst>
  <p:sldSz cx="9144000" cy="6858000" type="screen4x3"/>
  <p:notesSz cx="6884988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D2D"/>
    <a:srgbClr val="462916"/>
    <a:srgbClr val="EE9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>
      <p:cViewPr varScale="1">
        <p:scale>
          <a:sx n="52" d="100"/>
          <a:sy n="52" d="100"/>
        </p:scale>
        <p:origin x="-3006" y="-84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 anchor="b"/>
          <a:lstStyle>
            <a:lvl1pPr algn="r">
              <a:defRPr sz="1200"/>
            </a:lvl1pPr>
          </a:lstStyle>
          <a:p>
            <a:fld id="{CC1E1AC7-8C5C-4B16-9907-39C00B42B7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443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662473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test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30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97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58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191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79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46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7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023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47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867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6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060-5C21-4F0F-A574-C52E72123095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B81532-A780-411D-9B3F-4006C6D73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489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377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12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613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803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9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93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7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74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15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60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72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33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83568" y="6356350"/>
            <a:ext cx="74168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Flora- en faunakennis 20-10-14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004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C965E-D6B3-49CE-BCF6-D0A097DA1CEE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0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A148-31BD-4B5C-90A0-724FBE2317B6}" type="datetimeFigureOut">
              <a:rPr lang="nl-NL" smtClean="0"/>
              <a:t>21-1-2015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u="sng">
                <a:solidFill>
                  <a:srgbClr val="4629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Bomen 20-10-14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6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jpeg"/><Relationship Id="rId7" Type="http://schemas.openxmlformats.org/officeDocument/2006/relationships/image" Target="../media/image13.jp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7DpNzHaZCw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youtube.com/watch?v=i8RtrE2035s" TargetMode="External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eigqjd5F3cU&amp;index=3&amp;list=PLruiLapSNXZwdH3xUwVUQVNnceiBDeDZt" TargetMode="External"/><Relationship Id="rId5" Type="http://schemas.openxmlformats.org/officeDocument/2006/relationships/hyperlink" Target="https://www.youtube.com/watch?v=0SMABGkip_0" TargetMode="External"/><Relationship Id="rId4" Type="http://schemas.openxmlformats.org/officeDocument/2006/relationships/hyperlink" Target="https://www.youtube.com/watch?v=TXSObhTcbVs" TargetMode="External"/><Relationship Id="rId9" Type="http://schemas.openxmlformats.org/officeDocument/2006/relationships/hyperlink" Target="https://www.youtube.com/watch?v=VLZ0ed0KnXQ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391878" y="692697"/>
            <a:ext cx="6420481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ONTWERPEN</a:t>
            </a:r>
            <a:endParaRPr lang="nl-NL" sz="3200" i="1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N32 - N42 - Gr Lyceum  -Twello</a:t>
            </a:r>
            <a:endParaRPr lang="nl-NL" i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99" y="3948266"/>
            <a:ext cx="3497915" cy="23200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84" y="1988838"/>
            <a:ext cx="2913011" cy="218475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88838"/>
            <a:ext cx="3009659" cy="21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2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Veldschets / tekening op schaal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Tuin opmeten</a:t>
            </a:r>
          </a:p>
          <a:p>
            <a:r>
              <a:rPr lang="nl-NL" dirty="0" smtClean="0"/>
              <a:t>Loodlijn – hoofdlijn methode</a:t>
            </a:r>
          </a:p>
          <a:p>
            <a:r>
              <a:rPr lang="nl-NL" dirty="0" smtClean="0"/>
              <a:t>Veldschets maken</a:t>
            </a:r>
          </a:p>
          <a:p>
            <a:endParaRPr lang="nl-NL" dirty="0" smtClean="0"/>
          </a:p>
          <a:p>
            <a:r>
              <a:rPr lang="nl-NL" dirty="0" smtClean="0"/>
              <a:t>Gebruik kaartmateriaal van </a:t>
            </a:r>
            <a:r>
              <a:rPr lang="nl-NL" dirty="0" smtClean="0"/>
              <a:t>kadaster mag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66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van eisen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Formulier invullen en verslag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9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7200" dirty="0" smtClean="0"/>
              <a:t>De ideale tuin</a:t>
            </a:r>
            <a:endParaRPr lang="nl-NL" sz="7200" i="1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4000" b="1" dirty="0" smtClean="0">
                <a:solidFill>
                  <a:srgbClr val="462916"/>
                </a:solidFill>
              </a:rPr>
              <a:t>Hoe ziet jouw ideale tuin eruit?</a:t>
            </a:r>
          </a:p>
          <a:p>
            <a:pPr lvl="1"/>
            <a:endParaRPr lang="nl-NL" sz="4000" b="1" dirty="0" smtClean="0">
              <a:solidFill>
                <a:srgbClr val="462916"/>
              </a:solidFill>
            </a:endParaRPr>
          </a:p>
          <a:p>
            <a:pPr lvl="1"/>
            <a:r>
              <a:rPr lang="nl-NL" sz="4000" b="1" dirty="0" smtClean="0">
                <a:solidFill>
                  <a:srgbClr val="462916"/>
                </a:solidFill>
              </a:rPr>
              <a:t>Beschrijf in 3 regels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	</a:t>
            </a:r>
            <a:r>
              <a:rPr lang="nl-NL" dirty="0" smtClean="0">
                <a:solidFill>
                  <a:srgbClr val="462916"/>
                </a:solidFill>
              </a:rPr>
              <a:t>(klein schrijven, want er komen nog 2 vraagjes over de ideale tuin)</a:t>
            </a:r>
            <a:endParaRPr lang="nl-NL" sz="2800" dirty="0">
              <a:solidFill>
                <a:srgbClr val="462916"/>
              </a:solidFill>
            </a:endParaRP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  <a:p>
            <a:pPr lvl="1"/>
            <a:endParaRPr lang="nl-NL" sz="2800" dirty="0">
              <a:solidFill>
                <a:srgbClr val="462916"/>
              </a:solidFill>
            </a:endParaRP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Over 10 jaar; Pc-loterij; 600 m2</a:t>
            </a:r>
          </a:p>
          <a:p>
            <a:pPr lvl="1" algn="ctr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6600" dirty="0" smtClean="0"/>
              <a:t>Wat ga je leren?</a:t>
            </a:r>
            <a:endParaRPr lang="nl-NL" sz="6600" i="1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Tuinstijlen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soorten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kenmerken</a:t>
            </a: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5400" dirty="0" smtClean="0"/>
              <a:t>Wat moet je daarvoor kunnen?</a:t>
            </a:r>
            <a:endParaRPr lang="nl-NL" sz="5400" i="1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Tuinstijlen herkennen, benoemen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Kenmerken van tuinstijlen aangeven</a:t>
            </a:r>
          </a:p>
          <a:p>
            <a:pPr lvl="1"/>
            <a:r>
              <a:rPr lang="nl-NL" sz="2800" dirty="0">
                <a:solidFill>
                  <a:srgbClr val="462916"/>
                </a:solidFill>
              </a:rPr>
              <a:t>	</a:t>
            </a:r>
            <a:r>
              <a:rPr lang="nl-NL" sz="2800" dirty="0" smtClean="0">
                <a:solidFill>
                  <a:srgbClr val="462916"/>
                </a:solidFill>
              </a:rPr>
              <a:t>(vorm, onderdelen, materialen)</a:t>
            </a: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5400" dirty="0" smtClean="0"/>
              <a:t>Wat gaan we doen?</a:t>
            </a:r>
            <a:endParaRPr lang="nl-NL" sz="5400" i="1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1. Tuinonderdelen benoemen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2. Tuinmaterialen benoemen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3. Tuinstijlen bekijken en vergelijken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4. Presentatie tuinstijlen maken (training)</a:t>
            </a: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1. Tuin</a:t>
            </a:r>
            <a:r>
              <a:rPr lang="nl-NL" sz="4000" u="sng" dirty="0" smtClean="0"/>
              <a:t>onderdelen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25" y="2157230"/>
            <a:ext cx="3685974" cy="24573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2171799"/>
            <a:ext cx="3416533" cy="242817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6" y="4140572"/>
            <a:ext cx="3396995" cy="213144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40" y="3936578"/>
            <a:ext cx="3201347" cy="234937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40" y="3527396"/>
            <a:ext cx="2284080" cy="1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1. Tuin</a:t>
            </a:r>
            <a:r>
              <a:rPr lang="nl-NL" sz="4000" u="sng" dirty="0" smtClean="0"/>
              <a:t>onderdelen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Uit welke </a:t>
            </a:r>
            <a:r>
              <a:rPr lang="nl-NL" sz="2800" u="sng" dirty="0" smtClean="0">
                <a:solidFill>
                  <a:srgbClr val="462916"/>
                </a:solidFill>
              </a:rPr>
              <a:t>onderdelen</a:t>
            </a:r>
            <a:r>
              <a:rPr lang="nl-NL" sz="2800" dirty="0" smtClean="0">
                <a:solidFill>
                  <a:srgbClr val="462916"/>
                </a:solidFill>
              </a:rPr>
              <a:t> bestaat jouw ideale tuin?</a:t>
            </a: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1. Tuin</a:t>
            </a:r>
            <a:r>
              <a:rPr lang="nl-NL" sz="4000" u="sng" dirty="0" smtClean="0"/>
              <a:t>onderdelen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9" y="2225186"/>
            <a:ext cx="47441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Gazon, gras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Verharding, </a:t>
            </a:r>
            <a:r>
              <a:rPr lang="nl-NL" sz="2800" dirty="0" err="1" smtClean="0">
                <a:solidFill>
                  <a:srgbClr val="462916"/>
                </a:solidFill>
              </a:rPr>
              <a:t>halfverharding</a:t>
            </a:r>
            <a:endParaRPr lang="nl-NL" sz="2800" dirty="0" smtClean="0">
              <a:solidFill>
                <a:srgbClr val="462916"/>
              </a:solidFill>
            </a:endParaRP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	(terras, pad, oprit)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Beplanting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	(bomen, hagen enz.)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Vijver, water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(Erf)afscheidingen</a:t>
            </a:r>
          </a:p>
        </p:txBody>
      </p:sp>
      <p:sp>
        <p:nvSpPr>
          <p:cNvPr id="11" name="Rechthoek 10"/>
          <p:cNvSpPr/>
          <p:nvPr/>
        </p:nvSpPr>
        <p:spPr>
          <a:xfrm>
            <a:off x="4226683" y="2233795"/>
            <a:ext cx="36056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Meubilair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Bouwkundige elementen </a:t>
            </a:r>
          </a:p>
          <a:p>
            <a:pPr lvl="1"/>
            <a:r>
              <a:rPr lang="nl-NL" sz="2800" dirty="0">
                <a:solidFill>
                  <a:srgbClr val="462916"/>
                </a:solidFill>
              </a:rPr>
              <a:t>	</a:t>
            </a:r>
            <a:r>
              <a:rPr lang="nl-NL" sz="2800" dirty="0" smtClean="0">
                <a:solidFill>
                  <a:srgbClr val="462916"/>
                </a:solidFill>
              </a:rPr>
              <a:t>(pergola, over-	kapping, grond-	kering)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Verlichting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540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Werksfeer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485740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 smtClean="0"/>
              <a:t>Ontspannen werksfeer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 smtClean="0"/>
              <a:t>Even er tussenuit om 15:15 uur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dirty="0" smtClean="0"/>
              <a:t>Eventueel eerder afsluiten</a:t>
            </a:r>
          </a:p>
          <a:p>
            <a:endParaRPr lang="nl-NL" dirty="0"/>
          </a:p>
          <a:p>
            <a:r>
              <a:rPr lang="nl-NL" u="sng" dirty="0" smtClean="0"/>
              <a:t>Let op: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dirty="0" smtClean="0"/>
              <a:t>Muziek via de oordopjes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dirty="0" smtClean="0"/>
              <a:t>Eten en drinken buiten of in de kantine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dirty="0" smtClean="0"/>
              <a:t>Elkaar uit laten spreken; één tegelijk aan het woord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70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2. Tuin</a:t>
            </a:r>
            <a:r>
              <a:rPr lang="nl-NL" sz="4000" u="sng" dirty="0" smtClean="0"/>
              <a:t>materialen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16" y="2119583"/>
            <a:ext cx="3231312" cy="226637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39" y="3583529"/>
            <a:ext cx="3467273" cy="264278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16" y="3802828"/>
            <a:ext cx="3231312" cy="242348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88" y="2119583"/>
            <a:ext cx="3251428" cy="226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2. Tuin</a:t>
            </a:r>
            <a:r>
              <a:rPr lang="nl-NL" sz="4000" u="sng" dirty="0" smtClean="0"/>
              <a:t>materialen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31439"/>
            <a:ext cx="2121793" cy="211340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94" y="4069608"/>
            <a:ext cx="2098560" cy="209856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789" y="3518835"/>
            <a:ext cx="3377108" cy="2532831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91" y="2042074"/>
            <a:ext cx="3517517" cy="223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2. Tuin</a:t>
            </a:r>
            <a:r>
              <a:rPr lang="nl-NL" sz="4000" u="sng" dirty="0" smtClean="0"/>
              <a:t>materialen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84" y="2226548"/>
            <a:ext cx="1905000" cy="2857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40" y="2222745"/>
            <a:ext cx="2148830" cy="286510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99" y="2216688"/>
            <a:ext cx="1851496" cy="28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2. Tuin</a:t>
            </a:r>
            <a:r>
              <a:rPr lang="nl-NL" sz="4000" u="sng" dirty="0" smtClean="0"/>
              <a:t>materialen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Oefening: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Uit welke </a:t>
            </a:r>
            <a:r>
              <a:rPr lang="nl-NL" sz="2800" u="sng" dirty="0" smtClean="0">
                <a:solidFill>
                  <a:srgbClr val="462916"/>
                </a:solidFill>
              </a:rPr>
              <a:t>materialen</a:t>
            </a:r>
            <a:r>
              <a:rPr lang="nl-NL" sz="2800" dirty="0" smtClean="0">
                <a:solidFill>
                  <a:srgbClr val="462916"/>
                </a:solidFill>
              </a:rPr>
              <a:t> bestaat jouw ideale tuin?</a:t>
            </a: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2. Tuin</a:t>
            </a:r>
            <a:r>
              <a:rPr lang="nl-NL" sz="4000" u="sng" dirty="0" smtClean="0"/>
              <a:t>materialen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9" y="2225186"/>
            <a:ext cx="47441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Gebakken klinkers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Betontegels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Houten tuinscherm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Rozenboog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Buxusbol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Borrelsteen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Siersplit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Grondspot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rgbClr val="462916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rgbClr val="462916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226683" y="2233795"/>
            <a:ext cx="36056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Loungebank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err="1" smtClean="0">
                <a:solidFill>
                  <a:srgbClr val="462916"/>
                </a:solidFill>
              </a:rPr>
              <a:t>Bentheimer</a:t>
            </a:r>
            <a:r>
              <a:rPr lang="nl-NL" sz="2800" dirty="0" smtClean="0">
                <a:solidFill>
                  <a:srgbClr val="462916"/>
                </a:solidFill>
              </a:rPr>
              <a:t> put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Siervaas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Smeedijzeren hek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err="1" smtClean="0">
                <a:solidFill>
                  <a:srgbClr val="462916"/>
                </a:solidFill>
              </a:rPr>
              <a:t>Enz</a:t>
            </a:r>
            <a:endParaRPr lang="nl-NL" sz="2800" dirty="0" smtClean="0">
              <a:solidFill>
                <a:srgbClr val="462916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err="1" smtClean="0">
                <a:solidFill>
                  <a:srgbClr val="462916"/>
                </a:solidFill>
              </a:rPr>
              <a:t>Enz</a:t>
            </a:r>
            <a:r>
              <a:rPr lang="nl-NL" sz="2800" dirty="0" smtClean="0">
                <a:solidFill>
                  <a:srgbClr val="462916"/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err="1" smtClean="0">
                <a:solidFill>
                  <a:srgbClr val="462916"/>
                </a:solidFill>
              </a:rPr>
              <a:t>Enz</a:t>
            </a:r>
            <a:endParaRPr lang="nl-NL" sz="2800" dirty="0" smtClean="0">
              <a:solidFill>
                <a:srgbClr val="462916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391878" y="692697"/>
            <a:ext cx="6420481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 Tuin</a:t>
            </a:r>
            <a:r>
              <a:rPr lang="nl-NL" sz="4000" u="sng" dirty="0" smtClean="0"/>
              <a:t>stijlen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99" y="3948266"/>
            <a:ext cx="3497915" cy="23200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84" y="1988838"/>
            <a:ext cx="2913011" cy="218475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88838"/>
            <a:ext cx="3009659" cy="21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 Tuin</a:t>
            </a:r>
            <a:r>
              <a:rPr lang="nl-NL" sz="4000" u="sng" dirty="0" smtClean="0"/>
              <a:t>stijlen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800" b="1" dirty="0" smtClean="0">
                <a:solidFill>
                  <a:srgbClr val="462916"/>
                </a:solidFill>
              </a:rPr>
              <a:t>Oefening:</a:t>
            </a:r>
            <a:r>
              <a:rPr lang="nl-NL" sz="2800" dirty="0" smtClean="0">
                <a:solidFill>
                  <a:srgbClr val="462916"/>
                </a:solidFill>
              </a:rPr>
              <a:t> 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Filmpjes over 6 Tuinstijlen bekijken en 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per tuinstijl kenmerken opschrijven over: 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1. Vormgeving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2. Tuinonderdelen</a:t>
            </a:r>
          </a:p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3. Tuinmaterialen</a:t>
            </a: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 Tuin</a:t>
            </a:r>
            <a:r>
              <a:rPr lang="nl-NL" sz="4000" u="sng" dirty="0" smtClean="0"/>
              <a:t>stijlen</a:t>
            </a:r>
            <a:endParaRPr lang="nl-NL" sz="3200" i="1" u="sng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1. Klassieke tuin </a:t>
            </a:r>
            <a:endParaRPr lang="nl-NL" sz="2800" dirty="0"/>
          </a:p>
          <a:p>
            <a:r>
              <a:rPr lang="nl-NL" sz="1200" u="sng" dirty="0" smtClean="0">
                <a:hlinkClick r:id="rId4"/>
              </a:rPr>
              <a:t>https</a:t>
            </a:r>
            <a:r>
              <a:rPr lang="nl-NL" sz="1200" u="sng" dirty="0">
                <a:hlinkClick r:id="rId4"/>
              </a:rPr>
              <a:t>://</a:t>
            </a:r>
            <a:r>
              <a:rPr lang="nl-NL" sz="1200" u="sng" dirty="0" smtClean="0">
                <a:hlinkClick r:id="rId4"/>
              </a:rPr>
              <a:t>www.youtube.com/watch?v=TXSObhTcbVs</a:t>
            </a:r>
            <a:r>
              <a:rPr lang="nl-NL" sz="1200" dirty="0" smtClean="0"/>
              <a:t>)</a:t>
            </a:r>
            <a:endParaRPr lang="nl-NL" sz="1200" dirty="0"/>
          </a:p>
          <a:p>
            <a:r>
              <a:rPr lang="nl-NL" sz="2800" dirty="0" smtClean="0"/>
              <a:t>2. Engelse </a:t>
            </a:r>
            <a:r>
              <a:rPr lang="nl-NL" sz="2800" dirty="0"/>
              <a:t>(cottage) </a:t>
            </a:r>
            <a:r>
              <a:rPr lang="nl-NL" sz="2800" dirty="0" smtClean="0"/>
              <a:t>tuin</a:t>
            </a:r>
            <a:endParaRPr lang="nl-NL" sz="2800" dirty="0"/>
          </a:p>
          <a:p>
            <a:r>
              <a:rPr lang="nl-NL" sz="1200" u="sng" dirty="0">
                <a:hlinkClick r:id="rId5"/>
              </a:rPr>
              <a:t>https://www.youtube.com/watch?v=0SMABGkip_0</a:t>
            </a:r>
            <a:r>
              <a:rPr lang="nl-NL" sz="1200" dirty="0"/>
              <a:t>  </a:t>
            </a:r>
            <a:endParaRPr lang="nl-NL" sz="1200" dirty="0" smtClean="0"/>
          </a:p>
          <a:p>
            <a:r>
              <a:rPr lang="nl-NL" sz="2800" dirty="0" smtClean="0"/>
              <a:t>3. Japanse tuin</a:t>
            </a:r>
            <a:endParaRPr lang="nl-NL" sz="2800" dirty="0"/>
          </a:p>
          <a:p>
            <a:r>
              <a:rPr lang="nl-NL" sz="1200" u="sng" dirty="0">
                <a:hlinkClick r:id="rId6"/>
              </a:rPr>
              <a:t>https://www.youtube.com/watch?v=eigqjd5F3cU&amp;index=3&amp;list=PLruiLapSNXZwdH3xUwVUQVNnceiBDeDZt</a:t>
            </a:r>
            <a:r>
              <a:rPr lang="nl-NL" sz="1200" dirty="0"/>
              <a:t>   </a:t>
            </a:r>
          </a:p>
          <a:p>
            <a:r>
              <a:rPr lang="nl-NL" sz="2800" dirty="0" smtClean="0"/>
              <a:t>4. Landelijke tuin</a:t>
            </a:r>
            <a:endParaRPr lang="nl-NL" sz="2800" dirty="0"/>
          </a:p>
          <a:p>
            <a:r>
              <a:rPr lang="nl-NL" sz="1200" u="sng" dirty="0">
                <a:hlinkClick r:id="rId7"/>
              </a:rPr>
              <a:t>https://www.youtube.com/watch?v=i8RtrE2035s</a:t>
            </a:r>
            <a:r>
              <a:rPr lang="nl-NL" sz="1200" dirty="0"/>
              <a:t> </a:t>
            </a:r>
          </a:p>
          <a:p>
            <a:r>
              <a:rPr lang="nl-NL" sz="2800" dirty="0" smtClean="0"/>
              <a:t>5. Mediterrane tuin</a:t>
            </a:r>
          </a:p>
          <a:p>
            <a:r>
              <a:rPr lang="nl-NL" sz="1200" u="sng" dirty="0" smtClean="0">
                <a:hlinkClick r:id="rId8"/>
              </a:rPr>
              <a:t>https</a:t>
            </a:r>
            <a:r>
              <a:rPr lang="nl-NL" sz="1200" u="sng" dirty="0">
                <a:hlinkClick r:id="rId8"/>
              </a:rPr>
              <a:t>://www.youtube.com/watch?v=v7DpNzHaZCw</a:t>
            </a:r>
            <a:r>
              <a:rPr lang="nl-NL" sz="1200" dirty="0"/>
              <a:t> </a:t>
            </a:r>
          </a:p>
          <a:p>
            <a:r>
              <a:rPr lang="nl-NL" sz="2800" dirty="0" smtClean="0"/>
              <a:t>6. Moderne tuin</a:t>
            </a:r>
            <a:endParaRPr lang="nl-NL" sz="1200" dirty="0"/>
          </a:p>
          <a:p>
            <a:r>
              <a:rPr lang="nl-NL" sz="1200" u="sng" dirty="0" smtClean="0">
                <a:hlinkClick r:id="rId9"/>
              </a:rPr>
              <a:t>https</a:t>
            </a:r>
            <a:r>
              <a:rPr lang="nl-NL" sz="1200" u="sng" dirty="0">
                <a:hlinkClick r:id="rId9"/>
              </a:rPr>
              <a:t>://www.youtube.com/watch?v=VLZ0ed0KnXQ</a:t>
            </a:r>
            <a:r>
              <a:rPr lang="nl-NL" sz="1200" dirty="0"/>
              <a:t> </a:t>
            </a: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802076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3.1 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Klassieke tuin</a:t>
            </a:r>
            <a:endParaRPr lang="nl-NL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462916"/>
                </a:solidFill>
              </a:rPr>
              <a:t>Vormgeving:	Zichtlijnen/assen, symmetrie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Geometrische vormen</a:t>
            </a:r>
          </a:p>
          <a:p>
            <a:endParaRPr lang="nl-NL" sz="2000" dirty="0" smtClean="0">
              <a:solidFill>
                <a:srgbClr val="462916"/>
              </a:solidFill>
            </a:endParaRP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Beplanting 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hagen, snoeivormen, kleurbeplanting 			Verharding</a:t>
            </a:r>
          </a:p>
          <a:p>
            <a:endParaRPr lang="nl-NL" sz="2000" dirty="0" smtClean="0">
              <a:solidFill>
                <a:srgbClr val="462916"/>
              </a:solidFill>
            </a:endParaRPr>
          </a:p>
          <a:p>
            <a:r>
              <a:rPr lang="nl-NL" sz="2000" dirty="0" smtClean="0">
                <a:solidFill>
                  <a:srgbClr val="462916"/>
                </a:solidFill>
              </a:rPr>
              <a:t>Materialen:	Klinkers, Tegels, Grind/Split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in rustige kleuren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Buxus, Lavendel, Rozen</a:t>
            </a:r>
            <a:r>
              <a:rPr lang="nl-NL" sz="2800" dirty="0" smtClean="0">
                <a:solidFill>
                  <a:srgbClr val="462916"/>
                </a:solidFill>
              </a:rPr>
              <a:t>	</a:t>
            </a:r>
          </a:p>
          <a:p>
            <a:endParaRPr lang="nl-NL" sz="2800" dirty="0"/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26"/>
            <a:ext cx="2449131" cy="18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1338" cy="157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802076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3.2 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4800" dirty="0" smtClean="0">
                <a:solidFill>
                  <a:schemeClr val="accent3">
                    <a:lumMod val="50000"/>
                  </a:schemeClr>
                </a:solidFill>
              </a:rPr>
              <a:t>          Engelse cottage tuin</a:t>
            </a:r>
            <a:endParaRPr lang="nl-NL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462916"/>
                </a:solidFill>
              </a:rPr>
              <a:t>Vormgeving:	* Tuinkamers</a:t>
            </a:r>
          </a:p>
          <a:p>
            <a:endParaRPr lang="nl-NL" sz="2000" dirty="0" smtClean="0">
              <a:solidFill>
                <a:srgbClr val="462916"/>
              </a:solidFill>
            </a:endParaRP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* Beplanting - veel! 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   </a:t>
            </a:r>
            <a:r>
              <a:rPr lang="nl-NL" sz="2000" u="sng" dirty="0" err="1" smtClean="0">
                <a:solidFill>
                  <a:srgbClr val="462916"/>
                </a:solidFill>
              </a:rPr>
              <a:t>kleur</a:t>
            </a:r>
            <a:r>
              <a:rPr lang="nl-NL" sz="2000" dirty="0" err="1" smtClean="0">
                <a:solidFill>
                  <a:srgbClr val="462916"/>
                </a:solidFill>
              </a:rPr>
              <a:t>bepl</a:t>
            </a:r>
            <a:r>
              <a:rPr lang="nl-NL" sz="2000" dirty="0" smtClean="0">
                <a:solidFill>
                  <a:srgbClr val="462916"/>
                </a:solidFill>
              </a:rPr>
              <a:t>., haagjes, groente/fruit/kruiden			* Verharding – weinig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Bouwkundige elementen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   Prieel, kweekkas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Materialen:	Gebakken klinkers, flagstones, grind/split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kleurrijk!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Rozenpilaren, Accessoires!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Buxus, Lavendel, Rozen	</a:t>
            </a:r>
          </a:p>
          <a:p>
            <a:endParaRPr lang="nl-NL" sz="2800" dirty="0"/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Tuinstijlen			7 januari</a:t>
            </a:r>
          </a:p>
          <a:p>
            <a:r>
              <a:rPr lang="nl-NL" dirty="0" smtClean="0"/>
              <a:t>Veldschets 			14 januari</a:t>
            </a:r>
          </a:p>
          <a:p>
            <a:r>
              <a:rPr lang="nl-NL" dirty="0" smtClean="0"/>
              <a:t>Programma van eisen	14 januari</a:t>
            </a:r>
          </a:p>
          <a:p>
            <a:r>
              <a:rPr lang="nl-NL" dirty="0" smtClean="0"/>
              <a:t>3 schetsen			21 januari</a:t>
            </a:r>
          </a:p>
          <a:p>
            <a:r>
              <a:rPr lang="nl-NL" dirty="0" smtClean="0"/>
              <a:t>Ontwerptekening		28 januari, 4 febr.</a:t>
            </a:r>
          </a:p>
          <a:p>
            <a:r>
              <a:rPr lang="nl-NL" dirty="0" smtClean="0"/>
              <a:t>Toelichting			 4 februari</a:t>
            </a:r>
          </a:p>
          <a:p>
            <a:r>
              <a:rPr lang="nl-NL" dirty="0" smtClean="0"/>
              <a:t>Beplantingsplan		11 februari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	alles inleveren		18 februari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53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3.3 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      Japanse tuin</a:t>
            </a:r>
            <a:endParaRPr lang="nl-NL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462916"/>
                </a:solidFill>
              </a:rPr>
              <a:t>Vormgeving:	* Asymmetrie, contrast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		* Diepte, perspectief (omgeving erbij)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		   ‘oneindigheid’</a:t>
            </a:r>
          </a:p>
          <a:p>
            <a:endParaRPr lang="nl-NL" sz="2000" dirty="0" smtClean="0">
              <a:solidFill>
                <a:srgbClr val="462916"/>
              </a:solidFill>
            </a:endParaRP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* Water &gt; ‘leven’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Steen  &gt; ‘rust’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Groen &gt; ‘natuur’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Materialen:	Grind/split, 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wintergroene </a:t>
            </a:r>
            <a:r>
              <a:rPr lang="nl-NL" sz="2000" u="sng" dirty="0" smtClean="0">
                <a:solidFill>
                  <a:srgbClr val="462916"/>
                </a:solidFill>
              </a:rPr>
              <a:t>en</a:t>
            </a:r>
            <a:r>
              <a:rPr lang="nl-NL" sz="2000" dirty="0" smtClean="0">
                <a:solidFill>
                  <a:srgbClr val="462916"/>
                </a:solidFill>
              </a:rPr>
              <a:t> bladverliezende planten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</a:t>
            </a:r>
            <a:r>
              <a:rPr lang="nl-NL" sz="2000" dirty="0" err="1" smtClean="0">
                <a:solidFill>
                  <a:srgbClr val="462916"/>
                </a:solidFill>
              </a:rPr>
              <a:t>Priëlen</a:t>
            </a:r>
            <a:r>
              <a:rPr lang="nl-NL" sz="2000" dirty="0" smtClean="0">
                <a:solidFill>
                  <a:srgbClr val="462916"/>
                </a:solidFill>
              </a:rPr>
              <a:t>, bruggetjes, ornamenten</a:t>
            </a:r>
            <a:endParaRPr lang="nl-NL" sz="2000" dirty="0"/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2497013" cy="16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802076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3.4 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 Landelijke tuin</a:t>
            </a:r>
          </a:p>
          <a:p>
            <a:pPr algn="ctr"/>
            <a:endParaRPr lang="nl-NL" sz="4000" u="sng" dirty="0" smtClean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624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462916"/>
                </a:solidFill>
              </a:rPr>
              <a:t>Vormgeving:	* Passend bij omgeving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* Water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</a:t>
            </a:r>
            <a:r>
              <a:rPr lang="nl-NL" sz="2000" u="sng" dirty="0" smtClean="0">
                <a:solidFill>
                  <a:srgbClr val="462916"/>
                </a:solidFill>
              </a:rPr>
              <a:t>Veel</a:t>
            </a:r>
            <a:r>
              <a:rPr lang="nl-NL" sz="2000" dirty="0" smtClean="0">
                <a:solidFill>
                  <a:srgbClr val="462916"/>
                </a:solidFill>
              </a:rPr>
              <a:t> groen (gazon, beplanting, hagen)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Verharding 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 </a:t>
            </a:r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Materialen:	Natuurlijke materialen;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Gebakken klinkers, natuursteen, grind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Hout, houten hekwerken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Bakstenen muren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4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802076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3.5 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  Mediterrane tuin</a:t>
            </a:r>
          </a:p>
          <a:p>
            <a:pPr algn="ctr"/>
            <a:endParaRPr lang="nl-NL" sz="4000" u="sng" dirty="0" smtClean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6244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462916"/>
                </a:solidFill>
              </a:rPr>
              <a:t>Vormgeving:	* Asymmetrisch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Ronde/grillige vormen, mozaïeken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* Bouwkundige elementen (muurtjes, prieel, pergola)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Kleur- &amp; geurbeplanting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Verharding 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Accessoires 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 </a:t>
            </a:r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Materialen:	Natuurlijke materialen;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natuursteen, grind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(Ruw)hout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Bakstenen muren, pleisterwerk, </a:t>
            </a:r>
            <a:r>
              <a:rPr lang="nl-NL" sz="2000" dirty="0" err="1" smtClean="0">
                <a:solidFill>
                  <a:srgbClr val="462916"/>
                </a:solidFill>
              </a:rPr>
              <a:t>potterie</a:t>
            </a:r>
            <a:endParaRPr lang="nl-NL" sz="2000" dirty="0" smtClean="0">
              <a:solidFill>
                <a:srgbClr val="462916"/>
              </a:solidFill>
            </a:endParaRP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Olijf, Lavendel, kuipplanten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2" y="2279"/>
            <a:ext cx="2495550" cy="18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3.6 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       Moderne tuin</a:t>
            </a:r>
          </a:p>
          <a:p>
            <a:pPr algn="ctr"/>
            <a:endParaRPr lang="nl-NL" sz="4000" u="sng" dirty="0" smtClean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624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462916"/>
                </a:solidFill>
              </a:rPr>
              <a:t>Vormgeving:	* Vaak strakke vormen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(recht of rond/gebogen)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Eenvoud, duidelijkheid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* (Veel) verharding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 Meubilair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 Buitenkeuken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Overkapping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Verlichting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Materialen:	Onderhoudsvriendelijke materialen;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(Hard)hout, staal, kunststof, beton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79" y="1"/>
            <a:ext cx="2739764" cy="19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99444" y="1988838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692697"/>
            <a:ext cx="914400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Opdracht (training)</a:t>
            </a:r>
          </a:p>
          <a:p>
            <a:pPr algn="ctr"/>
            <a:r>
              <a:rPr lang="nl-NL" sz="5400" dirty="0" smtClean="0">
                <a:solidFill>
                  <a:schemeClr val="accent3">
                    <a:lumMod val="50000"/>
                  </a:schemeClr>
                </a:solidFill>
              </a:rPr>
              <a:t>Presentatie tuinstijlen</a:t>
            </a:r>
          </a:p>
          <a:p>
            <a:pPr algn="ctr"/>
            <a:endParaRPr lang="nl-NL" sz="4000" u="sng" dirty="0" smtClean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7" name="Rechthoek 6"/>
          <p:cNvSpPr/>
          <p:nvPr/>
        </p:nvSpPr>
        <p:spPr>
          <a:xfrm>
            <a:off x="440774" y="1988838"/>
            <a:ext cx="7624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462916"/>
                </a:solidFill>
              </a:rPr>
              <a:t>Kies 3 tuinstijlen.</a:t>
            </a:r>
          </a:p>
          <a:p>
            <a:r>
              <a:rPr lang="nl-NL" sz="2800" dirty="0" smtClean="0">
                <a:solidFill>
                  <a:srgbClr val="462916"/>
                </a:solidFill>
              </a:rPr>
              <a:t>Maak een presentatie.</a:t>
            </a:r>
          </a:p>
          <a:p>
            <a:r>
              <a:rPr lang="nl-NL" sz="2800" dirty="0" smtClean="0">
                <a:solidFill>
                  <a:srgbClr val="462916"/>
                </a:solidFill>
              </a:rPr>
              <a:t>Per  tuinstijl 3 kenmerken:</a:t>
            </a:r>
          </a:p>
          <a:p>
            <a:pPr marL="628650" lvl="1" indent="-171450">
              <a:buFontTx/>
              <a:buChar char="-"/>
            </a:pPr>
            <a:r>
              <a:rPr lang="nl-NL" sz="2800" dirty="0" smtClean="0">
                <a:solidFill>
                  <a:srgbClr val="462916"/>
                </a:solidFill>
              </a:rPr>
              <a:t>Vormgeving (3 afbeeldingen)</a:t>
            </a:r>
          </a:p>
          <a:p>
            <a:pPr marL="628650" lvl="1" indent="-171450">
              <a:buFontTx/>
              <a:buChar char="-"/>
            </a:pPr>
            <a:r>
              <a:rPr lang="nl-NL" sz="2800" dirty="0" smtClean="0">
                <a:solidFill>
                  <a:srgbClr val="462916"/>
                </a:solidFill>
              </a:rPr>
              <a:t>Tuinonderdelen (</a:t>
            </a:r>
            <a:r>
              <a:rPr lang="nl-NL" sz="2800" dirty="0">
                <a:solidFill>
                  <a:srgbClr val="462916"/>
                </a:solidFill>
              </a:rPr>
              <a:t>3 afbeeldingen)</a:t>
            </a:r>
          </a:p>
          <a:p>
            <a:pPr marL="628650" lvl="1" indent="-171450">
              <a:buFontTx/>
              <a:buChar char="-"/>
            </a:pPr>
            <a:r>
              <a:rPr lang="nl-NL" sz="2800" dirty="0" smtClean="0">
                <a:solidFill>
                  <a:srgbClr val="462916"/>
                </a:solidFill>
              </a:rPr>
              <a:t>materialen(3 </a:t>
            </a:r>
            <a:r>
              <a:rPr lang="nl-NL" sz="2800" dirty="0">
                <a:solidFill>
                  <a:srgbClr val="462916"/>
                </a:solidFill>
              </a:rPr>
              <a:t>afbeeldingen</a:t>
            </a:r>
            <a:r>
              <a:rPr lang="nl-NL" sz="2800" dirty="0" smtClean="0">
                <a:solidFill>
                  <a:srgbClr val="462916"/>
                </a:solidFill>
              </a:rPr>
              <a:t>)</a:t>
            </a:r>
          </a:p>
          <a:p>
            <a:pPr marL="628650" lvl="1" indent="-171450">
              <a:buFontTx/>
              <a:buChar char="-"/>
            </a:pPr>
            <a:endParaRPr lang="nl-NL" sz="2800" dirty="0">
              <a:solidFill>
                <a:srgbClr val="462916"/>
              </a:solidFill>
            </a:endParaRPr>
          </a:p>
          <a:p>
            <a:r>
              <a:rPr lang="nl-NL" sz="2800" dirty="0" smtClean="0">
                <a:solidFill>
                  <a:srgbClr val="462916"/>
                </a:solidFill>
              </a:rPr>
              <a:t>Bij elk plaatje steekwoorden</a:t>
            </a:r>
            <a:endParaRPr lang="nl-NL" sz="2800" dirty="0">
              <a:solidFill>
                <a:srgbClr val="462916"/>
              </a:solidFill>
            </a:endParaRPr>
          </a:p>
          <a:p>
            <a:endParaRPr lang="nl-NL" sz="1200" dirty="0">
              <a:solidFill>
                <a:srgbClr val="462916"/>
              </a:solidFill>
            </a:endParaRPr>
          </a:p>
          <a:p>
            <a:r>
              <a:rPr lang="nl-NL" sz="1200" dirty="0">
                <a:solidFill>
                  <a:srgbClr val="462916"/>
                </a:solidFill>
              </a:rPr>
              <a:t> </a:t>
            </a:r>
          </a:p>
          <a:p>
            <a:r>
              <a:rPr lang="nl-NL" sz="1200" dirty="0">
                <a:solidFill>
                  <a:srgbClr val="462916"/>
                </a:solidFill>
              </a:rPr>
              <a:t>Tijd</a:t>
            </a:r>
            <a:r>
              <a:rPr lang="nl-NL" sz="1200" dirty="0" smtClean="0">
                <a:solidFill>
                  <a:srgbClr val="462916"/>
                </a:solidFill>
              </a:rPr>
              <a:t>: 		60 </a:t>
            </a:r>
            <a:r>
              <a:rPr lang="nl-NL" sz="1200" dirty="0">
                <a:solidFill>
                  <a:srgbClr val="462916"/>
                </a:solidFill>
              </a:rPr>
              <a:t>minuten</a:t>
            </a:r>
          </a:p>
          <a:p>
            <a:r>
              <a:rPr lang="nl-NL" sz="1200" dirty="0" smtClean="0">
                <a:solidFill>
                  <a:srgbClr val="462916"/>
                </a:solidFill>
              </a:rPr>
              <a:t>Hulpmiddelen: 	Internet</a:t>
            </a:r>
            <a:endParaRPr lang="nl-NL" sz="1200" dirty="0">
              <a:solidFill>
                <a:srgbClr val="462916"/>
              </a:solidFill>
            </a:endParaRPr>
          </a:p>
          <a:p>
            <a:r>
              <a:rPr lang="nl-NL" sz="1200" dirty="0" smtClean="0">
                <a:solidFill>
                  <a:srgbClr val="462916"/>
                </a:solidFill>
              </a:rPr>
              <a:t>Verwerking: 		Presenteren aan de klas </a:t>
            </a:r>
            <a:r>
              <a:rPr lang="nl-NL" sz="1200" dirty="0">
                <a:solidFill>
                  <a:srgbClr val="462916"/>
                </a:solidFill>
              </a:rPr>
              <a:t>(op groot beeldscherm) </a:t>
            </a:r>
          </a:p>
          <a:p>
            <a:r>
              <a:rPr lang="nl-NL" sz="1200" dirty="0" smtClean="0">
                <a:solidFill>
                  <a:srgbClr val="462916"/>
                </a:solidFill>
              </a:rPr>
              <a:t>Beoordeling</a:t>
            </a:r>
            <a:r>
              <a:rPr lang="nl-NL" sz="1200" dirty="0">
                <a:solidFill>
                  <a:srgbClr val="462916"/>
                </a:solidFill>
              </a:rPr>
              <a:t>: </a:t>
            </a:r>
            <a:r>
              <a:rPr lang="nl-NL" sz="1200" dirty="0" smtClean="0">
                <a:solidFill>
                  <a:srgbClr val="462916"/>
                </a:solidFill>
              </a:rPr>
              <a:t>		Docent </a:t>
            </a:r>
            <a:r>
              <a:rPr lang="nl-NL" sz="1200" dirty="0">
                <a:solidFill>
                  <a:srgbClr val="462916"/>
                </a:solidFill>
              </a:rPr>
              <a:t>beoordeelt </a:t>
            </a:r>
            <a:r>
              <a:rPr lang="nl-NL" sz="1200" dirty="0" smtClean="0">
                <a:solidFill>
                  <a:srgbClr val="462916"/>
                </a:solidFill>
              </a:rPr>
              <a:t>presentatie </a:t>
            </a:r>
            <a:r>
              <a:rPr lang="nl-NL" sz="1200" dirty="0">
                <a:solidFill>
                  <a:srgbClr val="462916"/>
                </a:solidFill>
              </a:rPr>
              <a:t>met voldoende/onvoldoende</a:t>
            </a:r>
          </a:p>
          <a:p>
            <a:endParaRPr lang="nl-NL" sz="1200" dirty="0">
              <a:solidFill>
                <a:srgbClr val="462916"/>
              </a:solidFill>
            </a:endParaRPr>
          </a:p>
          <a:p>
            <a:endParaRPr lang="nl-NL" sz="12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99444" y="1988838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692697"/>
            <a:ext cx="914400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Opdracht (training)</a:t>
            </a:r>
          </a:p>
          <a:p>
            <a:pPr algn="ctr"/>
            <a:r>
              <a:rPr lang="nl-NL" sz="5400" dirty="0" smtClean="0">
                <a:solidFill>
                  <a:schemeClr val="accent3">
                    <a:lumMod val="50000"/>
                  </a:schemeClr>
                </a:solidFill>
              </a:rPr>
              <a:t>Presentatie tuinstijlen</a:t>
            </a:r>
          </a:p>
          <a:p>
            <a:pPr algn="ctr"/>
            <a:endParaRPr lang="nl-NL" sz="4000" u="sng" dirty="0" smtClean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7" name="Rechthoek 6"/>
          <p:cNvSpPr/>
          <p:nvPr/>
        </p:nvSpPr>
        <p:spPr>
          <a:xfrm>
            <a:off x="440774" y="1988838"/>
            <a:ext cx="7624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rgbClr val="462916"/>
                </a:solidFill>
              </a:rPr>
              <a:t>Maak een digitale presentatie </a:t>
            </a:r>
            <a:r>
              <a:rPr lang="nl-NL" sz="1200" dirty="0">
                <a:solidFill>
                  <a:srgbClr val="462916"/>
                </a:solidFill>
              </a:rPr>
              <a:t>over 3 </a:t>
            </a:r>
            <a:r>
              <a:rPr lang="nl-NL" sz="1200" dirty="0" smtClean="0">
                <a:solidFill>
                  <a:srgbClr val="462916"/>
                </a:solidFill>
              </a:rPr>
              <a:t>van de volgende tuinstijlen</a:t>
            </a:r>
            <a:r>
              <a:rPr lang="nl-NL" sz="1200" dirty="0">
                <a:solidFill>
                  <a:srgbClr val="462916"/>
                </a:solidFill>
              </a:rPr>
              <a:t>.</a:t>
            </a:r>
          </a:p>
          <a:p>
            <a:r>
              <a:rPr lang="nl-NL" sz="1200" dirty="0" smtClean="0">
                <a:solidFill>
                  <a:srgbClr val="462916"/>
                </a:solidFill>
              </a:rPr>
              <a:t>Klassieke tuin, Engelse cottagetuin, Japanse tuin, Landelijke tuin, Mediterrane tuin, Moderne tuin</a:t>
            </a:r>
          </a:p>
          <a:p>
            <a:endParaRPr lang="nl-NL" sz="1200" dirty="0">
              <a:solidFill>
                <a:srgbClr val="462916"/>
              </a:solidFill>
            </a:endParaRPr>
          </a:p>
          <a:p>
            <a:r>
              <a:rPr lang="nl-NL" sz="1200" dirty="0" smtClean="0">
                <a:solidFill>
                  <a:srgbClr val="462916"/>
                </a:solidFill>
              </a:rPr>
              <a:t>Geef aan per </a:t>
            </a:r>
            <a:r>
              <a:rPr lang="nl-NL" sz="1200" dirty="0">
                <a:solidFill>
                  <a:srgbClr val="462916"/>
                </a:solidFill>
              </a:rPr>
              <a:t>tuinstijl, tenminste 3 </a:t>
            </a:r>
            <a:r>
              <a:rPr lang="nl-NL" sz="1200" dirty="0" smtClean="0">
                <a:solidFill>
                  <a:srgbClr val="462916"/>
                </a:solidFill>
              </a:rPr>
              <a:t>kenmerken </a:t>
            </a:r>
            <a:r>
              <a:rPr lang="nl-NL" sz="1200" dirty="0">
                <a:solidFill>
                  <a:srgbClr val="462916"/>
                </a:solidFill>
              </a:rPr>
              <a:t>t.a.v.:</a:t>
            </a:r>
          </a:p>
          <a:p>
            <a:pPr lvl="0"/>
            <a:r>
              <a:rPr lang="nl-NL" sz="1200" dirty="0">
                <a:solidFill>
                  <a:srgbClr val="462916"/>
                </a:solidFill>
              </a:rPr>
              <a:t>Vormgeving (Bijv. strakke lijnen, zichtlijnen, cirkels, natuurlijke vormen)</a:t>
            </a:r>
          </a:p>
          <a:p>
            <a:pPr lvl="0"/>
            <a:r>
              <a:rPr lang="nl-NL" sz="1200" dirty="0">
                <a:solidFill>
                  <a:srgbClr val="462916"/>
                </a:solidFill>
              </a:rPr>
              <a:t>Tuinonderdelen (Bijv. pergola, gazon, bloemborders, hagen, vijver)</a:t>
            </a:r>
          </a:p>
          <a:p>
            <a:pPr lvl="0"/>
            <a:r>
              <a:rPr lang="nl-NL" sz="1200" dirty="0">
                <a:solidFill>
                  <a:srgbClr val="462916"/>
                </a:solidFill>
              </a:rPr>
              <a:t>Materialen (Bijv. grind, grootformaat tegels, oude waaltjes, hout, Buxushagen) </a:t>
            </a:r>
          </a:p>
          <a:p>
            <a:r>
              <a:rPr lang="nl-NL" sz="1200" dirty="0">
                <a:solidFill>
                  <a:srgbClr val="462916"/>
                </a:solidFill>
              </a:rPr>
              <a:t> </a:t>
            </a:r>
          </a:p>
          <a:p>
            <a:r>
              <a:rPr lang="nl-NL" sz="1200" dirty="0">
                <a:solidFill>
                  <a:srgbClr val="462916"/>
                </a:solidFill>
              </a:rPr>
              <a:t>De presentatie bestaat uit beeld en tekst:</a:t>
            </a:r>
          </a:p>
          <a:p>
            <a:pPr lvl="0"/>
            <a:r>
              <a:rPr lang="nl-NL" sz="1200" dirty="0">
                <a:solidFill>
                  <a:srgbClr val="462916"/>
                </a:solidFill>
              </a:rPr>
              <a:t>Per onderdeel tenminste 3 voorbeelden zien in de vorm van </a:t>
            </a:r>
            <a:r>
              <a:rPr lang="nl-NL" sz="1200" dirty="0" smtClean="0">
                <a:solidFill>
                  <a:srgbClr val="462916"/>
                </a:solidFill>
              </a:rPr>
              <a:t>afbeeldingen.</a:t>
            </a:r>
            <a:endParaRPr lang="nl-NL" sz="1200" dirty="0">
              <a:solidFill>
                <a:srgbClr val="462916"/>
              </a:solidFill>
            </a:endParaRPr>
          </a:p>
          <a:p>
            <a:r>
              <a:rPr lang="nl-NL" sz="1200" dirty="0">
                <a:solidFill>
                  <a:srgbClr val="462916"/>
                </a:solidFill>
              </a:rPr>
              <a:t>(bijv. foto’s, ontwerptekeningen). </a:t>
            </a:r>
          </a:p>
          <a:p>
            <a:pPr lvl="0"/>
            <a:r>
              <a:rPr lang="nl-NL" sz="1200" dirty="0">
                <a:solidFill>
                  <a:srgbClr val="462916"/>
                </a:solidFill>
              </a:rPr>
              <a:t>Per onderdeel een korte toelichting in tekst</a:t>
            </a:r>
          </a:p>
          <a:p>
            <a:r>
              <a:rPr lang="nl-NL" sz="1200" dirty="0">
                <a:solidFill>
                  <a:srgbClr val="462916"/>
                </a:solidFill>
              </a:rPr>
              <a:t>(Bijv. een kort verhaaltje of losse kreten)</a:t>
            </a:r>
          </a:p>
          <a:p>
            <a:r>
              <a:rPr lang="nl-NL" sz="1200" dirty="0">
                <a:solidFill>
                  <a:srgbClr val="462916"/>
                </a:solidFill>
              </a:rPr>
              <a:t> </a:t>
            </a:r>
          </a:p>
          <a:p>
            <a:r>
              <a:rPr lang="nl-NL" sz="1200" dirty="0">
                <a:solidFill>
                  <a:srgbClr val="462916"/>
                </a:solidFill>
              </a:rPr>
              <a:t>De presentatie bestaat, per tuinstijl, tenminste uit 3 pagina’s/dia’s (A-4 formaat)</a:t>
            </a:r>
          </a:p>
          <a:p>
            <a:r>
              <a:rPr lang="nl-NL" sz="1200" dirty="0">
                <a:solidFill>
                  <a:srgbClr val="462916"/>
                </a:solidFill>
              </a:rPr>
              <a:t> </a:t>
            </a:r>
          </a:p>
          <a:p>
            <a:r>
              <a:rPr lang="nl-NL" sz="1200" dirty="0">
                <a:solidFill>
                  <a:srgbClr val="462916"/>
                </a:solidFill>
              </a:rPr>
              <a:t>Tijd</a:t>
            </a:r>
            <a:r>
              <a:rPr lang="nl-NL" sz="1200" dirty="0" smtClean="0">
                <a:solidFill>
                  <a:srgbClr val="462916"/>
                </a:solidFill>
              </a:rPr>
              <a:t>: 		60 </a:t>
            </a:r>
            <a:r>
              <a:rPr lang="nl-NL" sz="1200" dirty="0">
                <a:solidFill>
                  <a:srgbClr val="462916"/>
                </a:solidFill>
              </a:rPr>
              <a:t>minuten</a:t>
            </a:r>
          </a:p>
          <a:p>
            <a:r>
              <a:rPr lang="nl-NL" sz="1200" dirty="0" smtClean="0">
                <a:solidFill>
                  <a:srgbClr val="462916"/>
                </a:solidFill>
              </a:rPr>
              <a:t>Hulpmiddelen: 	Internet</a:t>
            </a:r>
            <a:endParaRPr lang="nl-NL" sz="1200" dirty="0">
              <a:solidFill>
                <a:srgbClr val="462916"/>
              </a:solidFill>
            </a:endParaRPr>
          </a:p>
          <a:p>
            <a:r>
              <a:rPr lang="nl-NL" sz="1200" dirty="0" smtClean="0">
                <a:solidFill>
                  <a:srgbClr val="462916"/>
                </a:solidFill>
              </a:rPr>
              <a:t>Verwerking: 		Presenteren aan de klas </a:t>
            </a:r>
            <a:r>
              <a:rPr lang="nl-NL" sz="1200" dirty="0">
                <a:solidFill>
                  <a:srgbClr val="462916"/>
                </a:solidFill>
              </a:rPr>
              <a:t>(op groot beeldscherm) </a:t>
            </a:r>
          </a:p>
          <a:p>
            <a:r>
              <a:rPr lang="nl-NL" sz="1200" dirty="0" smtClean="0">
                <a:solidFill>
                  <a:srgbClr val="462916"/>
                </a:solidFill>
              </a:rPr>
              <a:t>Beoordeling</a:t>
            </a:r>
            <a:r>
              <a:rPr lang="nl-NL" sz="1200" dirty="0">
                <a:solidFill>
                  <a:srgbClr val="462916"/>
                </a:solidFill>
              </a:rPr>
              <a:t>: </a:t>
            </a:r>
            <a:r>
              <a:rPr lang="nl-NL" sz="1200" dirty="0" smtClean="0">
                <a:solidFill>
                  <a:srgbClr val="462916"/>
                </a:solidFill>
              </a:rPr>
              <a:t>		Docent </a:t>
            </a:r>
            <a:r>
              <a:rPr lang="nl-NL" sz="1200" dirty="0">
                <a:solidFill>
                  <a:srgbClr val="462916"/>
                </a:solidFill>
              </a:rPr>
              <a:t>beoordeelt </a:t>
            </a:r>
            <a:r>
              <a:rPr lang="nl-NL" sz="1200" dirty="0" smtClean="0">
                <a:solidFill>
                  <a:srgbClr val="462916"/>
                </a:solidFill>
              </a:rPr>
              <a:t>presentatie </a:t>
            </a:r>
            <a:r>
              <a:rPr lang="nl-NL" sz="1200" dirty="0">
                <a:solidFill>
                  <a:srgbClr val="462916"/>
                </a:solidFill>
              </a:rPr>
              <a:t>met voldoende/onvoldoende</a:t>
            </a:r>
          </a:p>
          <a:p>
            <a:endParaRPr lang="nl-NL" sz="1200" dirty="0">
              <a:solidFill>
                <a:srgbClr val="462916"/>
              </a:solidFill>
            </a:endParaRPr>
          </a:p>
          <a:p>
            <a:endParaRPr lang="nl-NL" sz="12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Tot slot</a:t>
            </a:r>
            <a:endParaRPr lang="nl-NL" sz="3200" i="1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800" dirty="0" smtClean="0">
                <a:solidFill>
                  <a:srgbClr val="462916"/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Wat heb je geleerd?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Hoe?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rgbClr val="462916"/>
                </a:solidFill>
              </a:rPr>
              <a:t>Tops/tips?</a:t>
            </a: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Studieplan N42</a:t>
            </a:r>
          </a:p>
          <a:p>
            <a:r>
              <a:rPr lang="nl-NL" dirty="0" err="1" smtClean="0"/>
              <a:t>Wikiwijs</a:t>
            </a:r>
            <a:r>
              <a:rPr lang="nl-NL" dirty="0" smtClean="0"/>
              <a:t>:</a:t>
            </a:r>
          </a:p>
          <a:p>
            <a:r>
              <a:rPr lang="nl-NL" sz="5400" b="1" u="sng" dirty="0" smtClean="0"/>
              <a:t>maken.wikiwijs.nl/56676</a:t>
            </a:r>
          </a:p>
          <a:p>
            <a:pPr algn="ctr"/>
            <a:r>
              <a:rPr lang="nl-NL" sz="12200" b="1" dirty="0" smtClean="0">
                <a:latin typeface="Berlin Sans FB Demi" panose="020E0802020502020306" pitchFamily="34" charset="0"/>
              </a:rPr>
              <a:t>56676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57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we gedaan?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 smtClean="0"/>
              <a:t>Tuinstijlen presentatie:</a:t>
            </a:r>
            <a:r>
              <a:rPr lang="nl-NL" sz="3600" dirty="0"/>
              <a:t>	</a:t>
            </a:r>
            <a:r>
              <a:rPr lang="nl-NL" sz="3600" dirty="0" smtClean="0"/>
              <a:t>	7 </a:t>
            </a:r>
            <a:r>
              <a:rPr lang="nl-NL" sz="3600" dirty="0"/>
              <a:t>januari</a:t>
            </a:r>
          </a:p>
          <a:p>
            <a:r>
              <a:rPr lang="nl-NL" sz="3600" dirty="0" smtClean="0"/>
              <a:t>Veldschets + tekening op schaal:</a:t>
            </a:r>
          </a:p>
          <a:p>
            <a:r>
              <a:rPr lang="nl-NL" sz="3600" dirty="0"/>
              <a:t>	</a:t>
            </a:r>
            <a:r>
              <a:rPr lang="nl-NL" sz="3600" dirty="0" smtClean="0"/>
              <a:t>		</a:t>
            </a:r>
            <a:r>
              <a:rPr lang="nl-NL" sz="3600" dirty="0"/>
              <a:t>		</a:t>
            </a:r>
            <a:r>
              <a:rPr lang="nl-NL" sz="3600" dirty="0" smtClean="0"/>
              <a:t>		14 januari</a:t>
            </a:r>
          </a:p>
          <a:p>
            <a:endParaRPr lang="nl-NL" sz="3600" dirty="0"/>
          </a:p>
          <a:p>
            <a:r>
              <a:rPr lang="nl-NL" sz="3600" dirty="0"/>
              <a:t>Programma van </a:t>
            </a:r>
            <a:r>
              <a:rPr lang="nl-NL" sz="3600" dirty="0" smtClean="0"/>
              <a:t>eisen:	14 januari</a:t>
            </a:r>
          </a:p>
          <a:p>
            <a:r>
              <a:rPr lang="nl-NL" sz="3600" dirty="0" smtClean="0"/>
              <a:t>		(+ vragenformulier)</a:t>
            </a:r>
            <a:endParaRPr lang="nl-NL" sz="3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81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nl-NL" sz="4400" dirty="0" smtClean="0">
                <a:sym typeface="Wingdings" panose="05000000000000000000" pitchFamily="2" charset="2"/>
              </a:rPr>
              <a:t></a:t>
            </a:r>
            <a:r>
              <a:rPr lang="nl-NL" sz="4400" dirty="0" smtClean="0"/>
              <a:t>3 schetsen maken</a:t>
            </a:r>
          </a:p>
          <a:p>
            <a:r>
              <a:rPr lang="nl-NL" dirty="0" smtClean="0"/>
              <a:t>Keus uit: </a:t>
            </a:r>
            <a:r>
              <a:rPr lang="nl-NL" dirty="0"/>
              <a:t>	</a:t>
            </a:r>
            <a:endParaRPr lang="nl-NL" dirty="0" smtClean="0"/>
          </a:p>
          <a:p>
            <a:r>
              <a:rPr lang="nl-NL" sz="3200" dirty="0"/>
              <a:t>1. Klassieke tuin </a:t>
            </a:r>
          </a:p>
          <a:p>
            <a:r>
              <a:rPr lang="nl-NL" sz="3200" dirty="0"/>
              <a:t>2. Engelse (cottage) tuin</a:t>
            </a:r>
          </a:p>
          <a:p>
            <a:r>
              <a:rPr lang="nl-NL" sz="3200" dirty="0" smtClean="0"/>
              <a:t>3</a:t>
            </a:r>
            <a:r>
              <a:rPr lang="nl-NL" sz="3200" dirty="0"/>
              <a:t>. Japanse tuin</a:t>
            </a:r>
          </a:p>
          <a:p>
            <a:r>
              <a:rPr lang="nl-NL" sz="3200" dirty="0" smtClean="0"/>
              <a:t>4</a:t>
            </a:r>
            <a:r>
              <a:rPr lang="nl-NL" sz="3200" dirty="0"/>
              <a:t>. Landelijke tuin</a:t>
            </a:r>
          </a:p>
          <a:p>
            <a:r>
              <a:rPr lang="nl-NL" sz="3200" dirty="0" smtClean="0"/>
              <a:t>5</a:t>
            </a:r>
            <a:r>
              <a:rPr lang="nl-NL" sz="3200" dirty="0"/>
              <a:t>. Mediterrane tuin</a:t>
            </a:r>
          </a:p>
          <a:p>
            <a:r>
              <a:rPr lang="nl-NL" sz="3200" dirty="0" smtClean="0"/>
              <a:t>6</a:t>
            </a:r>
            <a:r>
              <a:rPr lang="nl-NL" sz="3200" dirty="0"/>
              <a:t>. Moderne </a:t>
            </a:r>
            <a:r>
              <a:rPr lang="nl-NL" sz="3200" dirty="0" smtClean="0"/>
              <a:t>tuin</a:t>
            </a:r>
          </a:p>
          <a:p>
            <a:r>
              <a:rPr lang="nl-NL" sz="3200" dirty="0" smtClean="0"/>
              <a:t>		Enz. enz. </a:t>
            </a:r>
            <a:r>
              <a:rPr lang="nl-NL" sz="3200" dirty="0" err="1" smtClean="0"/>
              <a:t>enz</a:t>
            </a:r>
            <a:r>
              <a:rPr lang="nl-NL" sz="3200" dirty="0" smtClean="0"/>
              <a:t>……</a:t>
            </a:r>
            <a:r>
              <a:rPr lang="nl-NL" sz="900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67" y="0"/>
            <a:ext cx="3424279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68393"/>
            <a:ext cx="3687442" cy="26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0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6000" dirty="0" smtClean="0"/>
              <a:t>Vooruitwerken mag</a:t>
            </a:r>
          </a:p>
          <a:p>
            <a:endParaRPr lang="nl-NL" sz="6000" dirty="0"/>
          </a:p>
          <a:p>
            <a:r>
              <a:rPr lang="nl-NL" sz="6000" dirty="0" smtClean="0"/>
              <a:t>Inhalen ook</a:t>
            </a:r>
          </a:p>
          <a:p>
            <a:r>
              <a:rPr lang="nl-NL" sz="6000" dirty="0"/>
              <a:t>	</a:t>
            </a:r>
            <a:r>
              <a:rPr lang="nl-NL" sz="6000" dirty="0" smtClean="0"/>
              <a:t>	(</a:t>
            </a:r>
            <a:r>
              <a:rPr lang="nl-NL" sz="6000" dirty="0" err="1" smtClean="0"/>
              <a:t>bijv</a:t>
            </a:r>
            <a:r>
              <a:rPr lang="nl-NL" sz="6000" dirty="0" smtClean="0"/>
              <a:t> presentatie)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24974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28800"/>
            <a:ext cx="9577931" cy="337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0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Presentatie tuinstijlen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 smtClean="0"/>
              <a:t>Printen en in de map stoppen: 6 dia’s per pagina</a:t>
            </a:r>
          </a:p>
          <a:p>
            <a:r>
              <a:rPr lang="nl-NL" sz="3600" b="1" u="sng" dirty="0" smtClean="0"/>
              <a:t>Individuele</a:t>
            </a:r>
            <a:r>
              <a:rPr lang="nl-NL" sz="3600" dirty="0" smtClean="0"/>
              <a:t> opdracht</a:t>
            </a:r>
          </a:p>
          <a:p>
            <a:pPr marL="457200" indent="-457200">
              <a:buFontTx/>
              <a:buChar char="-"/>
            </a:pPr>
            <a:r>
              <a:rPr lang="nl-NL" sz="3600" dirty="0" smtClean="0"/>
              <a:t>Bij plagiaat moet je het allebei over doen</a:t>
            </a:r>
          </a:p>
          <a:p>
            <a:endParaRPr lang="nl-NL" sz="3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14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AOC Oost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3827</TotalTime>
  <Words>569</Words>
  <Application>Microsoft Office PowerPoint</Application>
  <PresentationFormat>Diavoorstelling (4:3)</PresentationFormat>
  <Paragraphs>287</Paragraphs>
  <Slides>36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36</vt:i4>
      </vt:variant>
    </vt:vector>
  </HeadingPairs>
  <TitlesOfParts>
    <vt:vector size="39" baseType="lpstr">
      <vt:lpstr>Powerpoint AOC Oost 2012</vt:lpstr>
      <vt:lpstr>1_Aangepast ontwerp</vt:lpstr>
      <vt:lpstr>Aangepast ontwerp</vt:lpstr>
      <vt:lpstr>PowerPoint-presentatie</vt:lpstr>
      <vt:lpstr>Werksfeer</vt:lpstr>
      <vt:lpstr>Programma</vt:lpstr>
      <vt:lpstr>Informatie </vt:lpstr>
      <vt:lpstr>Wat hebben we gedaan?</vt:lpstr>
      <vt:lpstr>Wat gaan we doen?</vt:lpstr>
      <vt:lpstr>PowerPoint-presentatie</vt:lpstr>
      <vt:lpstr>PowerPoint-presentatie</vt:lpstr>
      <vt:lpstr>Presentatie tuinstijlen</vt:lpstr>
      <vt:lpstr>PowerPoint-presentatie</vt:lpstr>
      <vt:lpstr>Veldschets / tekening op schaal</vt:lpstr>
      <vt:lpstr>Programma van eisen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Examinering</dc:title>
  <dc:creator>Henk Weusthof</dc:creator>
  <cp:lastModifiedBy>Dick Neut</cp:lastModifiedBy>
  <cp:revision>180</cp:revision>
  <cp:lastPrinted>2014-04-16T08:29:37Z</cp:lastPrinted>
  <dcterms:created xsi:type="dcterms:W3CDTF">2012-12-05T14:47:34Z</dcterms:created>
  <dcterms:modified xsi:type="dcterms:W3CDTF">2015-01-21T15:13:19Z</dcterms:modified>
</cp:coreProperties>
</file>